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4"/>
  </p:sldMasterIdLst>
  <p:notesMasterIdLst>
    <p:notesMasterId r:id="rId22"/>
  </p:notesMasterIdLst>
  <p:sldIdLst>
    <p:sldId id="36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</p:sldIdLst>
  <p:sldSz cx="9601200" cy="7315200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82600" indent="-25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65200" indent="-50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449388" indent="-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931988" indent="-103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49" autoAdjust="0"/>
  </p:normalViewPr>
  <p:slideViewPr>
    <p:cSldViewPr>
      <p:cViewPr>
        <p:scale>
          <a:sx n="143" d="100"/>
          <a:sy n="143" d="100"/>
        </p:scale>
        <p:origin x="-80" y="21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FC3CF9-6B93-4ABB-8E72-A8093B805B9F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96913"/>
            <a:ext cx="45751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BECA398-1778-4FB9-ABE1-140DE8893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3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82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65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4493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9319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6F8B16-5AF6-4961-88E0-1A5542324C21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6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6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0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49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4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5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4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C15E6-FCA7-B84A-8A9C-A725711E17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5413" y="1381125"/>
            <a:ext cx="6810375" cy="336391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lIns="96661" tIns="48331" rIns="96661" bIns="48331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113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endParaRPr lang="en-US" altLang="en-US" sz="340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67" y="1625600"/>
            <a:ext cx="6823066" cy="1839858"/>
          </a:xfrm>
        </p:spPr>
        <p:txBody>
          <a:bodyPr rtlCol="0">
            <a:noAutofit/>
          </a:bodyPr>
          <a:lstStyle>
            <a:lvl1pPr marL="0" indent="0" algn="ctr" defTabSz="966612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900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068" y="3518947"/>
            <a:ext cx="6823067" cy="977750"/>
          </a:xfrm>
        </p:spPr>
        <p:txBody>
          <a:bodyPr rtlCol="0">
            <a:normAutofit/>
          </a:bodyPr>
          <a:lstStyle>
            <a:lvl1pPr marL="0" indent="0" algn="ctr" defTabSz="966612" rtl="0" eaLnBrk="1" latinLnBrk="0" hangingPunct="1">
              <a:spcBef>
                <a:spcPts val="31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6106C898-AA7B-492A-8B4F-A63CD3F3E64E}" type="datetime1">
              <a:rPr lang="en-US" altLang="en-US" smtClean="0"/>
              <a:pPr/>
              <a:t>1/18/17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8AD97B01-C9B7-4B5D-B6ED-17F42655E1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49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69" y="652663"/>
            <a:ext cx="4283522" cy="1239520"/>
          </a:xfrm>
        </p:spPr>
        <p:txBody>
          <a:bodyPr/>
          <a:lstStyle>
            <a:lvl1pPr algn="ctr">
              <a:defRPr sz="3800" b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069" y="1907046"/>
            <a:ext cx="4283522" cy="3968162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latin typeface="Times New Roman"/>
                <a:cs typeface="Times New Roman"/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345148" y="383352"/>
            <a:ext cx="3840480" cy="5672615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66612" rtl="0" eaLnBrk="1" latinLnBrk="0" hangingPunct="1">
              <a:spcBef>
                <a:spcPts val="2114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4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40EE0290-BD39-414C-9E42-E75983210798}" type="datetime1">
              <a:rPr lang="es-ES" altLang="en-US" smtClean="0"/>
              <a:pPr/>
              <a:t>1/18/17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9663D999-7CCB-48B0-9FA9-B61832CA31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31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56B461-0E56-4DB4-9DAB-50B90751ECAF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92BB70-B263-4C7E-8237-F56AB28CB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74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8282" y="392854"/>
            <a:ext cx="1600200" cy="5946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738" y="392854"/>
            <a:ext cx="7024212" cy="5946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5C764C7-BAB3-4842-A11A-041C54898EFE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B4E4CA-2C78-430F-A1D3-521D08991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74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0269AA-9243-4F84-A4E7-46F66E734155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5DD502-CB29-4A75-B7AF-7A2C3F67A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44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716" y="3576321"/>
            <a:ext cx="8837771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716" y="5089098"/>
            <a:ext cx="8837771" cy="1037516"/>
          </a:xfrm>
        </p:spPr>
        <p:txBody>
          <a:bodyPr>
            <a:normAutofit/>
          </a:bodyPr>
          <a:lstStyle>
            <a:lvl1pPr marL="0" indent="0" algn="ctr">
              <a:spcBef>
                <a:spcPts val="317"/>
              </a:spcBef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89529" y="387774"/>
            <a:ext cx="8822142" cy="3025986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01B155-623C-42F6-B8B1-E3FCA27420D0}" type="datetime1">
              <a:rPr lang="en-US" altLang="en-US"/>
              <a:pPr/>
              <a:t>1/18/17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9F3304-0373-4293-B727-947BA75096A1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1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39" y="2563354"/>
            <a:ext cx="8459391" cy="1452880"/>
          </a:xfrm>
        </p:spPr>
        <p:txBody>
          <a:bodyPr/>
          <a:lstStyle>
            <a:lvl1pPr algn="ctr">
              <a:defRPr sz="49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739" y="3985073"/>
            <a:ext cx="8459391" cy="1600199"/>
          </a:xfrm>
        </p:spPr>
        <p:txBody>
          <a:bodyPr>
            <a:normAutofit/>
          </a:bodyPr>
          <a:lstStyle>
            <a:lvl1pPr marL="0" indent="0" algn="ctr">
              <a:spcBef>
                <a:spcPts val="317"/>
              </a:spcBef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1BD01E-B4F5-4331-A16B-C1AF038C30D9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8317D8-B9C8-48EE-8322-AD34E49DE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63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39" y="114748"/>
            <a:ext cx="8444390" cy="14260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739" y="1706881"/>
            <a:ext cx="4032504" cy="4632960"/>
          </a:xfrm>
        </p:spPr>
        <p:txBody>
          <a:bodyPr>
            <a:normAutofit/>
          </a:bodyPr>
          <a:lstStyle>
            <a:lvl1pPr>
              <a:spcBef>
                <a:spcPts val="1691"/>
              </a:spcBef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8625" y="1706881"/>
            <a:ext cx="4032504" cy="4632960"/>
          </a:xfrm>
        </p:spPr>
        <p:txBody>
          <a:bodyPr>
            <a:normAutofit/>
          </a:bodyPr>
          <a:lstStyle>
            <a:lvl1pPr>
              <a:spcBef>
                <a:spcPts val="1691"/>
              </a:spcBef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48AFD3-3B94-4A63-9DED-307AD8D36098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805A71-B542-40C4-8A70-B2C35D471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96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38" y="114748"/>
            <a:ext cx="8444390" cy="14260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738" y="1550106"/>
            <a:ext cx="4032504" cy="800946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738" y="2503910"/>
            <a:ext cx="4032504" cy="3835931"/>
          </a:xfrm>
        </p:spPr>
        <p:txBody>
          <a:bodyPr>
            <a:normAutofit/>
          </a:bodyPr>
          <a:lstStyle>
            <a:lvl1pPr>
              <a:spcBef>
                <a:spcPts val="1691"/>
              </a:spcBef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8624" y="1550106"/>
            <a:ext cx="4032504" cy="800946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8624" y="2503910"/>
            <a:ext cx="4032504" cy="3835931"/>
          </a:xfrm>
        </p:spPr>
        <p:txBody>
          <a:bodyPr>
            <a:normAutofit/>
          </a:bodyPr>
          <a:lstStyle>
            <a:lvl1pPr>
              <a:spcBef>
                <a:spcPts val="1691"/>
              </a:spcBef>
              <a:defRPr sz="21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177C41-2ADD-4DFE-B755-C5B22B2EB00A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B19973-30FE-4422-AC0C-264EE1A02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59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EBD7D4-78B4-4269-A942-E122BC3D2FD3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F524F2-2F74-43D8-BD53-2B40E7CB7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15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711658-2367-4665-AC7E-8B36BC5ABE3B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A3D60D-3E5A-4F10-B17D-CC393D18E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0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69" y="652663"/>
            <a:ext cx="4032504" cy="1239520"/>
          </a:xfrm>
        </p:spPr>
        <p:txBody>
          <a:bodyPr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965" y="392853"/>
            <a:ext cx="4032504" cy="5946987"/>
          </a:xfrm>
        </p:spPr>
        <p:txBody>
          <a:bodyPr>
            <a:normAutofit/>
          </a:bodyPr>
          <a:lstStyle>
            <a:lvl1pPr>
              <a:spcBef>
                <a:spcPts val="2114"/>
              </a:spcBef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069" y="1907046"/>
            <a:ext cx="4032504" cy="3968162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10263" y="6694488"/>
            <a:ext cx="224155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E6A64C-1E16-402B-A5F4-A497270ECAD2}" type="datetime1">
              <a:rPr lang="es-ES" altLang="en-US"/>
              <a:pPr/>
              <a:t>1/18/17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813" y="6694488"/>
            <a:ext cx="50831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3100" y="6694488"/>
            <a:ext cx="1039813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3E2B04-F35C-4A16-A7A9-A7598A346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8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115888"/>
            <a:ext cx="84455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706563"/>
            <a:ext cx="84455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 descr="wiley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664325"/>
            <a:ext cx="379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879475" y="6667500"/>
            <a:ext cx="696118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Times New Roman"/>
                <a:ea typeface="ＭＳ Ｐゴシック" charset="-128"/>
                <a:cs typeface="Times New Roman"/>
              </a:rPr>
              <a:t>PowerPoint Presentation for Dennis, Wixom, &amp; Tegarden </a:t>
            </a:r>
            <a:r>
              <a:rPr lang="en-US" sz="1100" i="1" dirty="0">
                <a:latin typeface="Times New Roman"/>
                <a:ea typeface="ＭＳ Ｐゴシック" charset="-128"/>
                <a:cs typeface="Times New Roman"/>
              </a:rPr>
              <a:t>Systems Analysis and Design with UML,</a:t>
            </a:r>
            <a:r>
              <a:rPr lang="en-US" sz="1100" i="1" dirty="0" smtClean="0">
                <a:latin typeface="Times New Roman"/>
                <a:ea typeface="ＭＳ Ｐゴシック" charset="-128"/>
                <a:cs typeface="Times New Roman"/>
              </a:rPr>
              <a:t> 5th </a:t>
            </a:r>
            <a:r>
              <a:rPr lang="en-US" sz="1100" i="1" dirty="0">
                <a:latin typeface="Times New Roman"/>
                <a:ea typeface="ＭＳ Ｐゴシック" charset="-128"/>
                <a:cs typeface="Times New Roman"/>
              </a:rPr>
              <a:t>Edition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Times New Roman"/>
                <a:ea typeface="ＭＳ Ｐゴシック" charset="-128"/>
                <a:cs typeface="Times New Roman"/>
              </a:rPr>
              <a:t>Copyright © </a:t>
            </a:r>
            <a:r>
              <a:rPr lang="en-US" sz="1000" dirty="0" smtClean="0">
                <a:latin typeface="Times New Roman"/>
                <a:ea typeface="ＭＳ Ｐゴシック" charset="-128"/>
                <a:cs typeface="Times New Roman"/>
              </a:rPr>
              <a:t>2015 </a:t>
            </a:r>
            <a:r>
              <a:rPr lang="en-US" sz="1000" dirty="0">
                <a:latin typeface="Times New Roman"/>
                <a:ea typeface="ＭＳ Ｐゴシック" charset="-128"/>
                <a:cs typeface="Times New Roman"/>
              </a:rPr>
              <a:t>John Wiley &amp; Sons,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accent1"/>
          </a:solidFill>
          <a:latin typeface="Times New Roman"/>
          <a:ea typeface="ＭＳ Ｐゴシック" pitchFamily="-107" charset="-128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5pPr>
      <a:lvl6pPr marL="483306" algn="ctr" rtl="0" fontAlgn="base">
        <a:spcBef>
          <a:spcPct val="0"/>
        </a:spcBef>
        <a:spcAft>
          <a:spcPct val="0"/>
        </a:spcAft>
        <a:defRPr sz="49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6pPr>
      <a:lvl7pPr marL="966612" algn="ctr" rtl="0" fontAlgn="base">
        <a:spcBef>
          <a:spcPct val="0"/>
        </a:spcBef>
        <a:spcAft>
          <a:spcPct val="0"/>
        </a:spcAft>
        <a:defRPr sz="49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7pPr>
      <a:lvl8pPr marL="1449918" algn="ctr" rtl="0" fontAlgn="base">
        <a:spcBef>
          <a:spcPct val="0"/>
        </a:spcBef>
        <a:spcAft>
          <a:spcPct val="0"/>
        </a:spcAft>
        <a:defRPr sz="49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8pPr>
      <a:lvl9pPr marL="1933224" algn="ctr" rtl="0" fontAlgn="base">
        <a:spcBef>
          <a:spcPct val="0"/>
        </a:spcBef>
        <a:spcAft>
          <a:spcPct val="0"/>
        </a:spcAft>
        <a:defRPr sz="49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68300" indent="-368300" algn="l" rtl="0" eaLnBrk="0" fontAlgn="base" hangingPunct="0">
        <a:spcBef>
          <a:spcPts val="2113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500"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1pPr>
      <a:lvl2pPr marL="723900" indent="-355600" algn="l" rtl="0" eaLnBrk="0" fontAlgn="base" hangingPunct="0">
        <a:spcBef>
          <a:spcPts val="638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300"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2pPr>
      <a:lvl3pPr marL="1022350" indent="-298450" algn="l" rtl="0" eaLnBrk="0" fontAlgn="base" hangingPunct="0">
        <a:spcBef>
          <a:spcPts val="638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100"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3pPr>
      <a:lvl4pPr marL="1335088" indent="-311150" algn="l" rtl="0" eaLnBrk="0" fontAlgn="base" hangingPunct="0">
        <a:spcBef>
          <a:spcPts val="638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4pPr>
      <a:lvl5pPr marL="1633538" indent="-298450" algn="l" rtl="0" eaLnBrk="0" fontAlgn="base" hangingPunct="0">
        <a:spcBef>
          <a:spcPts val="638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05000"/>
            <a:ext cx="6823075" cy="233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TIM 58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Continuing </a:t>
            </a:r>
            <a:r>
              <a:rPr lang="en-US" dirty="0" err="1" smtClean="0"/>
              <a:t>Ch</a:t>
            </a:r>
            <a:r>
              <a:rPr lang="en-US" dirty="0" smtClean="0"/>
              <a:t> 2: Project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0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Break-Even </a:t>
            </a:r>
            <a:r>
              <a:rPr lang="en-US" dirty="0"/>
              <a:t>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005" t="59010" r="30289" b="15548"/>
          <a:stretch/>
        </p:blipFill>
        <p:spPr>
          <a:xfrm>
            <a:off x="720090" y="1869440"/>
            <a:ext cx="8387715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Feasibility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users accept the system?</a:t>
            </a:r>
          </a:p>
          <a:p>
            <a:r>
              <a:rPr lang="en-US" dirty="0" smtClean="0"/>
              <a:t>Is the project strategically aligned with the business?</a:t>
            </a:r>
          </a:p>
          <a:p>
            <a:r>
              <a:rPr lang="en-US" dirty="0" smtClean="0"/>
              <a:t>Conduct a stakeholder analysis</a:t>
            </a:r>
            <a:endParaRPr lang="en-US" dirty="0"/>
          </a:p>
          <a:p>
            <a:pPr lvl="1"/>
            <a:r>
              <a:rPr lang="en-US" dirty="0"/>
              <a:t>Project champion(s)</a:t>
            </a:r>
          </a:p>
          <a:p>
            <a:pPr lvl="1"/>
            <a:r>
              <a:rPr lang="en-US" dirty="0" smtClean="0"/>
              <a:t>Organizational management</a:t>
            </a:r>
            <a:endParaRPr lang="en-US" dirty="0"/>
          </a:p>
          <a:p>
            <a:pPr lvl="1"/>
            <a:r>
              <a:rPr lang="en-US" dirty="0" smtClean="0"/>
              <a:t>System users</a:t>
            </a:r>
            <a:endParaRPr lang="en-US" dirty="0"/>
          </a:p>
          <a:p>
            <a:pPr lvl="1"/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1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80060" y="341376"/>
            <a:ext cx="7600950" cy="715264"/>
          </a:xfrm>
        </p:spPr>
        <p:txBody>
          <a:bodyPr/>
          <a:lstStyle/>
          <a:p>
            <a:r>
              <a:rPr lang="en-US" dirty="0"/>
              <a:t>Project Selection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80060" y="1300480"/>
            <a:ext cx="7600950" cy="5169408"/>
          </a:xfrm>
        </p:spPr>
        <p:txBody>
          <a:bodyPr>
            <a:normAutofit/>
          </a:bodyPr>
          <a:lstStyle/>
          <a:p>
            <a:r>
              <a:rPr lang="en-US" dirty="0" smtClean="0"/>
              <a:t>Projects are approved, declined or delayed based on value added vs. risks</a:t>
            </a:r>
          </a:p>
          <a:p>
            <a:r>
              <a:rPr lang="en-US" dirty="0" smtClean="0"/>
              <a:t>Project </a:t>
            </a:r>
            <a:r>
              <a:rPr lang="en-US" dirty="0"/>
              <a:t>portfolio management</a:t>
            </a:r>
            <a:endParaRPr lang="en-US" dirty="0" smtClean="0"/>
          </a:p>
          <a:p>
            <a:pPr lvl="1"/>
            <a:r>
              <a:rPr lang="en-US" dirty="0" smtClean="0"/>
              <a:t>Goals:</a:t>
            </a:r>
          </a:p>
          <a:p>
            <a:pPr lvl="2"/>
            <a:r>
              <a:rPr lang="en-US" dirty="0" smtClean="0"/>
              <a:t>Maximize cost/benefit ratio</a:t>
            </a:r>
          </a:p>
          <a:p>
            <a:pPr lvl="2"/>
            <a:r>
              <a:rPr lang="en-US" dirty="0" smtClean="0"/>
              <a:t>Maintain an optimal mix of projects based on:</a:t>
            </a:r>
          </a:p>
          <a:p>
            <a:pPr lvl="3"/>
            <a:r>
              <a:rPr lang="en-US" dirty="0" smtClean="0"/>
              <a:t>Risk</a:t>
            </a:r>
          </a:p>
          <a:p>
            <a:pPr lvl="3"/>
            <a:r>
              <a:rPr lang="en-US" dirty="0" smtClean="0"/>
              <a:t>Size, cost &amp; length of time to complete</a:t>
            </a:r>
          </a:p>
          <a:p>
            <a:pPr lvl="3"/>
            <a:r>
              <a:rPr lang="en-US" dirty="0" smtClean="0"/>
              <a:t>Purpose, scope &amp; business value</a:t>
            </a:r>
          </a:p>
          <a:p>
            <a:pPr lvl="1"/>
            <a:r>
              <a:rPr lang="en-US" dirty="0" smtClean="0"/>
              <a:t>Limited resources require trade-offs</a:t>
            </a:r>
          </a:p>
          <a:p>
            <a:r>
              <a:rPr lang="en-US" dirty="0" smtClean="0"/>
              <a:t>Selected </a:t>
            </a:r>
            <a:r>
              <a:rPr lang="en-US" dirty="0"/>
              <a:t>projects enter the project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53013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25600"/>
            <a:ext cx="8445500" cy="4958397"/>
          </a:xfrm>
        </p:spPr>
        <p:txBody>
          <a:bodyPr/>
          <a:lstStyle/>
          <a:p>
            <a:r>
              <a:rPr lang="en-US" dirty="0" smtClean="0"/>
              <a:t>Aid in creating </a:t>
            </a:r>
            <a:r>
              <a:rPr lang="en-US" dirty="0" err="1" smtClean="0"/>
              <a:t>workplans</a:t>
            </a:r>
            <a:endParaRPr lang="en-US" dirty="0" smtClean="0"/>
          </a:p>
          <a:p>
            <a:pPr>
              <a:spcBef>
                <a:spcPts val="634"/>
              </a:spcBef>
            </a:pPr>
            <a:r>
              <a:rPr lang="en-US" dirty="0" smtClean="0"/>
              <a:t>Identify all tasks, their sequence and estimate the time to complete each one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Work breakdown structures (WBS): a hierarchy of tasks to identify:	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Duration of each task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Current status of each task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Task dependencies (shows which tasks must be completed before others can begin)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Gantt charts: horizontal bar chart that shows the WBS graphically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Network diagrams: PERT and CPM </a:t>
            </a:r>
          </a:p>
        </p:txBody>
      </p:sp>
    </p:spTree>
    <p:extLst>
      <p:ext uri="{BB962C8B-B14F-4D97-AF65-F5344CB8AC3E}">
        <p14:creationId xmlns:p14="http://schemas.microsoft.com/office/powerpoint/2010/main" val="268392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Effort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34"/>
              </a:spcBef>
            </a:pPr>
            <a:r>
              <a:rPr lang="en-US" dirty="0" smtClean="0"/>
              <a:t>Estimation involves trade-offs between functionality, time and cost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It is the process of assigning projected values for time and effort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Most accurate estimates come from experience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Use-case point method; based on:</a:t>
            </a:r>
          </a:p>
          <a:p>
            <a:pPr lvl="1">
              <a:spcBef>
                <a:spcPts val="634"/>
              </a:spcBef>
            </a:pPr>
            <a:r>
              <a:rPr lang="en-US" dirty="0" smtClean="0"/>
              <a:t>Technical complexity factors (13)</a:t>
            </a:r>
          </a:p>
          <a:p>
            <a:pPr lvl="1">
              <a:spcBef>
                <a:spcPts val="634"/>
              </a:spcBef>
            </a:pPr>
            <a:r>
              <a:rPr lang="en-US" dirty="0" smtClean="0"/>
              <a:t>Environmental factors 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3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 Estimation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Actors &amp; Use-cases: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750" t="27519" r="29167" b="42248"/>
          <a:stretch/>
        </p:blipFill>
        <p:spPr>
          <a:xfrm>
            <a:off x="344096" y="2275999"/>
            <a:ext cx="8909832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5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 Estimation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complexity factors: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750" t="57754" r="28961" b="6587"/>
          <a:stretch/>
        </p:blipFill>
        <p:spPr>
          <a:xfrm>
            <a:off x="640080" y="2275840"/>
            <a:ext cx="8120380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 Estimation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factors &amp; final estimate: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750" t="37597" r="29167" b="31395"/>
          <a:stretch/>
        </p:blipFill>
        <p:spPr>
          <a:xfrm>
            <a:off x="240031" y="2194560"/>
            <a:ext cx="90911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8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0060" y="341376"/>
            <a:ext cx="7600950" cy="796544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</a:t>
            </a: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are driven by business needs</a:t>
            </a:r>
          </a:p>
          <a:p>
            <a:pPr lvl="1"/>
            <a:r>
              <a:rPr lang="en-US" dirty="0"/>
              <a:t>Identified by business people</a:t>
            </a:r>
          </a:p>
          <a:p>
            <a:pPr lvl="1"/>
            <a:r>
              <a:rPr lang="en-US" dirty="0"/>
              <a:t>Identified by IT people</a:t>
            </a:r>
          </a:p>
          <a:p>
            <a:pPr lvl="1"/>
            <a:r>
              <a:rPr lang="en-US" dirty="0"/>
              <a:t>(better yet) identified jointly by business and IT</a:t>
            </a:r>
          </a:p>
          <a:p>
            <a:r>
              <a:rPr lang="en-US" dirty="0"/>
              <a:t>The project sponsor believes in the system and wants to see it succeed</a:t>
            </a:r>
          </a:p>
          <a:p>
            <a:pPr lvl="1"/>
            <a:r>
              <a:rPr lang="en-US" dirty="0"/>
              <a:t>Normally this is a business person</a:t>
            </a:r>
          </a:p>
          <a:p>
            <a:pPr lvl="1"/>
            <a:r>
              <a:rPr lang="en-US" dirty="0"/>
              <a:t>Should have the authority to move it forward</a:t>
            </a:r>
          </a:p>
        </p:txBody>
      </p:sp>
    </p:spTree>
    <p:extLst>
      <p:ext uri="{BB962C8B-B14F-4D97-AF65-F5344CB8AC3E}">
        <p14:creationId xmlns:p14="http://schemas.microsoft.com/office/powerpoint/2010/main" val="178091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Value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Tangible Value</a:t>
            </a:r>
          </a:p>
          <a:p>
            <a:pPr lvl="1"/>
            <a:r>
              <a:rPr lang="en-US" dirty="0"/>
              <a:t>Can be quantified and measured</a:t>
            </a:r>
            <a:r>
              <a:rPr lang="en-US" dirty="0" smtClean="0"/>
              <a:t> directly</a:t>
            </a:r>
          </a:p>
          <a:p>
            <a:pPr lvl="1"/>
            <a:r>
              <a:rPr lang="en-US" dirty="0"/>
              <a:t>Example: 2 percent reduction in operating costs</a:t>
            </a:r>
          </a:p>
          <a:p>
            <a:r>
              <a:rPr lang="en-US" dirty="0"/>
              <a:t>Intangible Value</a:t>
            </a:r>
            <a:endParaRPr lang="en-US" dirty="0" smtClean="0"/>
          </a:p>
          <a:p>
            <a:pPr lvl="1"/>
            <a:r>
              <a:rPr lang="en-US" dirty="0" smtClean="0"/>
              <a:t>We know it will add value &amp; save time, </a:t>
            </a:r>
            <a:r>
              <a:rPr lang="en-US" dirty="0"/>
              <a:t>but</a:t>
            </a:r>
            <a:r>
              <a:rPr lang="en-US" dirty="0" smtClean="0"/>
              <a:t> we may not be able to quantify or measure its benefits</a:t>
            </a:r>
          </a:p>
          <a:p>
            <a:pPr lvl="1"/>
            <a:r>
              <a:rPr lang="en-US" dirty="0"/>
              <a:t>Example: improved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118306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document that describes the reasons for and the value added from building a new system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Contains 5 elements: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sponsor: the primary point of contact for the project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 need: the reason prompting the project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 requirements: what the system will do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 value: how will the organization benefit</a:t>
            </a:r>
            <a:r>
              <a:rPr lang="en-US" sz="1800" dirty="0"/>
              <a:t> </a:t>
            </a:r>
            <a:r>
              <a:rPr lang="en-US" dirty="0" smtClean="0"/>
              <a:t>from the project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Special issues: Anything else that should be considered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7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Feasibility Analysis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00200" y="1950720"/>
            <a:ext cx="6480810" cy="4216730"/>
          </a:xfrm>
        </p:spPr>
        <p:txBody>
          <a:bodyPr>
            <a:normAutofit/>
          </a:bodyPr>
          <a:lstStyle/>
          <a:p>
            <a:r>
              <a:rPr lang="en-US" dirty="0" smtClean="0"/>
              <a:t>Is this project feasible?</a:t>
            </a:r>
          </a:p>
          <a:p>
            <a:pPr lvl="1"/>
            <a:r>
              <a:rPr lang="en-US" dirty="0" smtClean="0"/>
              <a:t>What are the risks?</a:t>
            </a:r>
          </a:p>
          <a:p>
            <a:pPr lvl="1"/>
            <a:r>
              <a:rPr lang="en-US" dirty="0" smtClean="0"/>
              <a:t>Can these risks be overcome?</a:t>
            </a:r>
          </a:p>
          <a:p>
            <a:r>
              <a:rPr lang="en-US" dirty="0" smtClean="0"/>
              <a:t>Major </a:t>
            </a:r>
            <a:r>
              <a:rPr lang="en-US" dirty="0"/>
              <a:t>components:</a:t>
            </a:r>
          </a:p>
          <a:p>
            <a:pPr lvl="1"/>
            <a:r>
              <a:rPr lang="en-US" dirty="0"/>
              <a:t>Technical </a:t>
            </a:r>
            <a:r>
              <a:rPr lang="en-US" dirty="0" smtClean="0"/>
              <a:t>feasibility (Can we build it?)</a:t>
            </a:r>
            <a:endParaRPr lang="en-US" dirty="0"/>
          </a:p>
          <a:p>
            <a:pPr lvl="1"/>
            <a:r>
              <a:rPr lang="en-US" dirty="0"/>
              <a:t>Economic </a:t>
            </a:r>
            <a:r>
              <a:rPr lang="en-US" dirty="0" smtClean="0"/>
              <a:t>feasibility (Should we build it?)</a:t>
            </a:r>
            <a:endParaRPr lang="en-US" dirty="0"/>
          </a:p>
          <a:p>
            <a:pPr lvl="1"/>
            <a:r>
              <a:rPr lang="en-US" dirty="0"/>
              <a:t>Organizational </a:t>
            </a:r>
            <a:r>
              <a:rPr lang="en-US" dirty="0" smtClean="0"/>
              <a:t>feasibility (Will they use it?)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8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Feasibility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40080" y="2032000"/>
            <a:ext cx="8321040" cy="4470400"/>
          </a:xfrm>
        </p:spPr>
        <p:txBody>
          <a:bodyPr>
            <a:normAutofit/>
          </a:bodyPr>
          <a:lstStyle/>
          <a:p>
            <a:r>
              <a:rPr lang="en-US" sz="3000" dirty="0"/>
              <a:t>Identify risks in the following areas:</a:t>
            </a:r>
          </a:p>
          <a:p>
            <a:pPr lvl="1"/>
            <a:r>
              <a:rPr lang="en-US" sz="2700" dirty="0"/>
              <a:t>The functional area: Are analysts familiar with this portion of the business?</a:t>
            </a:r>
            <a:endParaRPr lang="en-US" sz="1900" dirty="0"/>
          </a:p>
          <a:p>
            <a:pPr lvl="1"/>
            <a:r>
              <a:rPr lang="en-US" sz="2700" dirty="0"/>
              <a:t>The technology: Less familiarity generates more risk</a:t>
            </a:r>
          </a:p>
          <a:p>
            <a:pPr lvl="1"/>
            <a:r>
              <a:rPr lang="en-US" sz="2700" dirty="0"/>
              <a:t>Project size: Large projects have more risk</a:t>
            </a:r>
          </a:p>
          <a:p>
            <a:pPr lvl="1"/>
            <a:r>
              <a:rPr lang="en-US" sz="2700" dirty="0"/>
              <a:t>Compatibility: Difficult integration increases the risk</a:t>
            </a:r>
          </a:p>
        </p:txBody>
      </p:sp>
    </p:spTree>
    <p:extLst>
      <p:ext uri="{BB962C8B-B14F-4D97-AF65-F5344CB8AC3E}">
        <p14:creationId xmlns:p14="http://schemas.microsoft.com/office/powerpoint/2010/main" val="292935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</a:t>
            </a:r>
            <a:r>
              <a:rPr lang="en-US" dirty="0" smtClean="0"/>
              <a:t>Feasibility </a:t>
            </a:r>
            <a:br>
              <a:rPr lang="en-US" dirty="0" smtClean="0"/>
            </a:br>
            <a:r>
              <a:rPr lang="en-US" dirty="0" smtClean="0"/>
              <a:t>(Cost-Benefit Analysis)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200150" y="1869440"/>
            <a:ext cx="7664767" cy="3576637"/>
          </a:xfrm>
        </p:spPr>
        <p:txBody>
          <a:bodyPr/>
          <a:lstStyle/>
          <a:p>
            <a:pPr>
              <a:spcBef>
                <a:spcPts val="634"/>
              </a:spcBef>
            </a:pPr>
            <a:r>
              <a:rPr lang="en-US" dirty="0" smtClean="0"/>
              <a:t>Identify the costs and the benefits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Assign values to the costs and benefits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Determine the cash flow</a:t>
            </a:r>
          </a:p>
          <a:p>
            <a:pPr>
              <a:spcBef>
                <a:spcPts val="634"/>
              </a:spcBef>
            </a:pPr>
            <a:r>
              <a:rPr lang="en-US" dirty="0" smtClean="0"/>
              <a:t>Determine the value using one or more methods:</a:t>
            </a:r>
          </a:p>
          <a:p>
            <a:pPr lvl="1"/>
            <a:r>
              <a:rPr lang="en-US" dirty="0" smtClean="0"/>
              <a:t>Net present value (NPV)</a:t>
            </a:r>
          </a:p>
          <a:p>
            <a:pPr lvl="1"/>
            <a:r>
              <a:rPr lang="en-US" dirty="0" smtClean="0"/>
              <a:t>Return on investment (ROI)</a:t>
            </a:r>
          </a:p>
          <a:p>
            <a:pPr lvl="1"/>
            <a:r>
              <a:rPr lang="en-US" dirty="0" smtClean="0"/>
              <a:t>Break-even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2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for Determining Value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240" y="1812353"/>
            <a:ext cx="8443387" cy="4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Cost-Benefit </a:t>
            </a:r>
            <a:r>
              <a:rPr lang="en-US" dirty="0"/>
              <a:t>Analysis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0208" y="1634937"/>
            <a:ext cx="5950752" cy="4867463"/>
          </a:xfrm>
          <a:ln>
            <a:solidFill>
              <a:schemeClr val="tx1"/>
            </a:solidFill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67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4B16F2-C4E2-47D0-BE5D-5306E6914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2FD598-C527-499B-83A0-1D432E9E6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99F2E9-3293-4FAE-A3D2-A4DCB00D4A1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5942</TotalTime>
  <Words>549</Words>
  <Application>Microsoft Macintosh PowerPoint</Application>
  <PresentationFormat>Custom</PresentationFormat>
  <Paragraphs>101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TIM 58  Continuing Ch 2: Project Management</vt:lpstr>
      <vt:lpstr>Project Identification</vt:lpstr>
      <vt:lpstr>Business Value</vt:lpstr>
      <vt:lpstr>The System Request</vt:lpstr>
      <vt:lpstr>Feasibility Analysis</vt:lpstr>
      <vt:lpstr>Technical Feasibility</vt:lpstr>
      <vt:lpstr>Economic Feasibility  (Cost-Benefit Analysis)</vt:lpstr>
      <vt:lpstr>Formulas for Determining Value</vt:lpstr>
      <vt:lpstr>Example Cost-Benefit Analysis</vt:lpstr>
      <vt:lpstr>Example Break-Even Point</vt:lpstr>
      <vt:lpstr>Organizational Feasibility</vt:lpstr>
      <vt:lpstr>Project Selection</vt:lpstr>
      <vt:lpstr>Project Management Tools</vt:lpstr>
      <vt:lpstr>Project Effort Estimation</vt:lpstr>
      <vt:lpstr>Use-case Estimation Example</vt:lpstr>
      <vt:lpstr>Use-case Estimation Example</vt:lpstr>
      <vt:lpstr>Use-case Estimation Example</vt:lpstr>
    </vt:vector>
  </TitlesOfParts>
  <Company>USMA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The Systems Analyst and Information Systems Development</dc:title>
  <dc:creator>Fernando Maymí</dc:creator>
  <cp:lastModifiedBy>Brent Haddad</cp:lastModifiedBy>
  <cp:revision>90</cp:revision>
  <cp:lastPrinted>2010-01-07T21:33:49Z</cp:lastPrinted>
  <dcterms:created xsi:type="dcterms:W3CDTF">2015-01-22T13:35:20Z</dcterms:created>
  <dcterms:modified xsi:type="dcterms:W3CDTF">2017-01-18T17:14:15Z</dcterms:modified>
</cp:coreProperties>
</file>